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9" r:id="rId2"/>
    <p:sldId id="256" r:id="rId3"/>
    <p:sldId id="257" r:id="rId4"/>
    <p:sldId id="258" r:id="rId5"/>
    <p:sldId id="260" r:id="rId6"/>
    <p:sldId id="261" r:id="rId7"/>
    <p:sldId id="262" r:id="rId8"/>
    <p:sldId id="263" r:id="rId9"/>
    <p:sldId id="266" r:id="rId10"/>
    <p:sldId id="264" r:id="rId11"/>
    <p:sldId id="265" r:id="rId12"/>
    <p:sldId id="274" r:id="rId13"/>
    <p:sldId id="275" r:id="rId14"/>
    <p:sldId id="269" r:id="rId15"/>
    <p:sldId id="267" r:id="rId16"/>
    <p:sldId id="268" r:id="rId17"/>
    <p:sldId id="270" r:id="rId18"/>
    <p:sldId id="276" r:id="rId19"/>
    <p:sldId id="277" r:id="rId20"/>
    <p:sldId id="27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0A6C"/>
    <a:srgbClr val="5F57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18" autoAdjust="0"/>
    <p:restoredTop sz="94660"/>
  </p:normalViewPr>
  <p:slideViewPr>
    <p:cSldViewPr>
      <p:cViewPr varScale="1">
        <p:scale>
          <a:sx n="50" d="100"/>
          <a:sy n="50" d="100"/>
        </p:scale>
        <p:origin x="-1234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082C9E-4420-4F2A-9642-4A004BC68704}" type="datetimeFigureOut">
              <a:rPr lang="ru-RU" smtClean="0"/>
              <a:t>29.11.2013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7E5494-29A8-4D75-A9C8-C663F57131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82119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E5494-29A8-4D75-A9C8-C663F57131CB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68613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29.11.2013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29.11.2013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29.11.2013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135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484784"/>
            <a:ext cx="8424936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9600" dirty="0" smtClean="0">
                <a:solidFill>
                  <a:srgbClr val="002060"/>
                </a:solidFill>
                <a:latin typeface="Monotype Corsiva" pitchFamily="66" charset="0"/>
              </a:rPr>
              <a:t>Тема уроку:</a:t>
            </a:r>
          </a:p>
          <a:p>
            <a:pPr algn="ctr"/>
            <a:r>
              <a:rPr lang="uk-UA" sz="12500" dirty="0" smtClean="0">
                <a:solidFill>
                  <a:srgbClr val="002060"/>
                </a:solidFill>
                <a:latin typeface="Monotype Corsiva" pitchFamily="66" charset="0"/>
              </a:rPr>
              <a:t>“ Дихання ” </a:t>
            </a:r>
            <a:endParaRPr lang="ru-RU" sz="12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135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44824"/>
            <a:ext cx="8280920" cy="4824536"/>
          </a:xfrm>
        </p:spPr>
        <p:txBody>
          <a:bodyPr>
            <a:noAutofit/>
          </a:bodyPr>
          <a:lstStyle/>
          <a:p>
            <a:r>
              <a:rPr lang="uk-UA" sz="4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Хрящові півкільця, хрящові кільця, бронхіоли, альвеолярні пухирці, задня стінка з непосмугованих м'язів, слизова оболонка, капіляри, транспортна функція, захисна функція </a:t>
            </a:r>
            <a:endParaRPr lang="ru-RU" sz="44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99592" y="548680"/>
            <a:ext cx="7558608" cy="1066688"/>
          </a:xfrm>
        </p:spPr>
        <p:txBody>
          <a:bodyPr>
            <a:normAutofit/>
          </a:bodyPr>
          <a:lstStyle/>
          <a:p>
            <a:r>
              <a:rPr lang="uk-UA" sz="6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Трахея       Бронхи</a:t>
            </a:r>
            <a:endParaRPr lang="ru-RU" sz="66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135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251520" y="548680"/>
            <a:ext cx="4032448" cy="5616624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uk-UA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Трахея</a:t>
            </a:r>
          </a:p>
          <a:p>
            <a:r>
              <a:rPr lang="uk-UA" sz="3600" dirty="0" smtClean="0">
                <a:solidFill>
                  <a:srgbClr val="002060"/>
                </a:solidFill>
              </a:rPr>
              <a:t>хрящові кільця;</a:t>
            </a:r>
          </a:p>
          <a:p>
            <a:r>
              <a:rPr lang="uk-UA" sz="3600" dirty="0" smtClean="0">
                <a:solidFill>
                  <a:srgbClr val="002060"/>
                </a:solidFill>
              </a:rPr>
              <a:t>задня стінка з непосмугованих м'язів;</a:t>
            </a:r>
          </a:p>
          <a:p>
            <a:r>
              <a:rPr lang="uk-UA" sz="3600" dirty="0" smtClean="0">
                <a:solidFill>
                  <a:srgbClr val="002060"/>
                </a:solidFill>
              </a:rPr>
              <a:t>слизова оболонка;</a:t>
            </a:r>
          </a:p>
          <a:p>
            <a:r>
              <a:rPr lang="uk-UA" sz="3600" dirty="0" smtClean="0">
                <a:solidFill>
                  <a:srgbClr val="002060"/>
                </a:solidFill>
              </a:rPr>
              <a:t>транспортна функція</a:t>
            </a:r>
          </a:p>
          <a:p>
            <a:endParaRPr lang="uk-UA" dirty="0" smtClean="0"/>
          </a:p>
          <a:p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355976" y="548680"/>
            <a:ext cx="4464496" cy="6048672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uk-UA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Бронхи</a:t>
            </a:r>
          </a:p>
          <a:p>
            <a:r>
              <a:rPr lang="uk-UA" sz="3600" dirty="0" smtClean="0">
                <a:solidFill>
                  <a:srgbClr val="002060"/>
                </a:solidFill>
              </a:rPr>
              <a:t>хрящові півкільця;</a:t>
            </a:r>
          </a:p>
          <a:p>
            <a:r>
              <a:rPr lang="uk-UA" sz="3600" dirty="0" smtClean="0">
                <a:solidFill>
                  <a:srgbClr val="002060"/>
                </a:solidFill>
              </a:rPr>
              <a:t>слизова оболонка;</a:t>
            </a:r>
          </a:p>
          <a:p>
            <a:r>
              <a:rPr lang="uk-UA" sz="3600" dirty="0" smtClean="0">
                <a:solidFill>
                  <a:srgbClr val="002060"/>
                </a:solidFill>
              </a:rPr>
              <a:t>бронхіоли;</a:t>
            </a:r>
          </a:p>
          <a:p>
            <a:r>
              <a:rPr lang="uk-UA" sz="3600" dirty="0" smtClean="0">
                <a:solidFill>
                  <a:srgbClr val="002060"/>
                </a:solidFill>
              </a:rPr>
              <a:t>альвеолярні пухирці;</a:t>
            </a:r>
          </a:p>
          <a:p>
            <a:r>
              <a:rPr lang="uk-UA" sz="3600" dirty="0" smtClean="0">
                <a:solidFill>
                  <a:srgbClr val="002060"/>
                </a:solidFill>
              </a:rPr>
              <a:t>капіляри;</a:t>
            </a:r>
          </a:p>
          <a:p>
            <a:r>
              <a:rPr lang="uk-UA" sz="3600" dirty="0" smtClean="0">
                <a:solidFill>
                  <a:srgbClr val="002060"/>
                </a:solidFill>
              </a:rPr>
              <a:t>захисна функція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135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User\Рабочий стол\Фото мог\Рис 29-01 легки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332656"/>
            <a:ext cx="5904656" cy="60628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135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Documents and Settings\User\Рабочий стол\Фото мог\Рис 31-01 газообмен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332656"/>
            <a:ext cx="6192688" cy="59766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135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4576" y="1628800"/>
            <a:ext cx="7992888" cy="4032448"/>
          </a:xfrm>
        </p:spPr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l"/>
            <a:r>
              <a:rPr lang="uk-UA" sz="2400" cap="none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Під час вдиху атмосферне повітря надходить  до легень     </a:t>
            </a:r>
            <a:br>
              <a:rPr lang="uk-UA" sz="2400" cap="none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2400" cap="none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1            2           5          6         7          3          4 </a:t>
            </a:r>
            <a:br>
              <a:rPr lang="uk-UA" sz="2400" cap="none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2400" cap="none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вуглекислий газ проникає в альвеоли й під час видиху виводиться назовні.</a:t>
            </a:r>
            <a:r>
              <a:rPr lang="ru-RU" sz="1600" cap="none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cap="none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1600" cap="none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cap="none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cap="none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cap="none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uk-UA" sz="2000" cap="none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В альвеолах змішується із залишковим об’ємом повітря.</a:t>
            </a:r>
            <a:r>
              <a:rPr lang="ru-RU" sz="2000" cap="none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cap="none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cap="none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uk-UA" sz="2000" cap="none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По артеріях малого кола кровообігу в легені надходить венозна кров.</a:t>
            </a:r>
            <a:r>
              <a:rPr lang="ru-RU" sz="2000" cap="none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cap="none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cap="none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uk-UA" sz="2000" cap="none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По легеневих венах кров надходить до лівого передсердя.</a:t>
            </a:r>
            <a:r>
              <a:rPr lang="ru-RU" sz="2000" cap="none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cap="none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cap="none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uk-UA" sz="2000" cap="none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Артеріальна кров надходить до великого кола кровообігу.</a:t>
            </a:r>
            <a:r>
              <a:rPr lang="ru-RU" sz="2000" cap="none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cap="none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cap="none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uk-UA" sz="2000" cap="none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У результаті дифузії кисень проходить через стінки альвеол і капілярів у кров.</a:t>
            </a:r>
            <a:r>
              <a:rPr lang="ru-RU" sz="2000" cap="none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cap="none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cap="none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uk-UA" sz="2000" cap="none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Кисень сполучається з гемоглобіном еритроцитів, утворюючи оксигемоглобін.</a:t>
            </a:r>
            <a:r>
              <a:rPr lang="ru-RU" sz="2000" cap="none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cap="none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cap="none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uk-UA" sz="2000" cap="none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Кров стає артеріальною.</a:t>
            </a:r>
            <a:r>
              <a:rPr lang="ru-RU" sz="2000" cap="none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cap="none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000" cap="none" dirty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332656"/>
            <a:ext cx="6480048" cy="1152128"/>
          </a:xfrm>
        </p:spPr>
        <p:txBody>
          <a:bodyPr>
            <a:normAutofit/>
          </a:bodyPr>
          <a:lstStyle/>
          <a:p>
            <a:pPr algn="ctr"/>
            <a:r>
              <a:rPr lang="uk-UA" sz="6600" dirty="0" smtClean="0">
                <a:solidFill>
                  <a:srgbClr val="080A6C"/>
                </a:solidFill>
                <a:latin typeface="Monotype Corsiva" pitchFamily="66" charset="0"/>
                <a:cs typeface="Times New Roman" pitchFamily="18" charset="0"/>
              </a:rPr>
              <a:t>Газообмін у легенях</a:t>
            </a:r>
            <a:endParaRPr lang="ru-RU" sz="6600" dirty="0">
              <a:solidFill>
                <a:srgbClr val="080A6C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5868144" y="2197012"/>
            <a:ext cx="488006" cy="146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8532440" y="1844824"/>
            <a:ext cx="432048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1259632" y="2204864"/>
            <a:ext cx="432048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2339752" y="2204864"/>
            <a:ext cx="432048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3275856" y="2217637"/>
            <a:ext cx="432048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4083932" y="2198477"/>
            <a:ext cx="488068" cy="63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5024323" y="2198477"/>
            <a:ext cx="432048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135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71646" y="476672"/>
            <a:ext cx="730199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6600" dirty="0" smtClean="0">
                <a:solidFill>
                  <a:srgbClr val="080A6C"/>
                </a:solidFill>
                <a:latin typeface="Monotype Corsiva" pitchFamily="66" charset="0"/>
                <a:cs typeface="Times New Roman" pitchFamily="18" charset="0"/>
              </a:rPr>
              <a:t>Газообмін у тканинах</a:t>
            </a:r>
            <a:endParaRPr lang="ru-RU" sz="6600" dirty="0">
              <a:solidFill>
                <a:srgbClr val="080A6C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539552" y="1484784"/>
            <a:ext cx="828092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848225" algn="l"/>
                <a:tab pos="4945063" algn="l"/>
                <a:tab pos="5394325" algn="l"/>
                <a:tab pos="5940425" algn="r"/>
              </a:tabLst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Артеріальна кров постачає тканини киснем у вигляді </a:t>
            </a:r>
          </a:p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848225" algn="l"/>
                <a:tab pos="4945063" algn="l"/>
                <a:tab pos="5394325" algn="l"/>
                <a:tab pos="5940425" algn="r"/>
              </a:tabLst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оксигемоглобіну              1             2             5             </a:t>
            </a:r>
            <a:r>
              <a:rPr lang="uk-UA" sz="2400" b="1" dirty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</a:t>
            </a: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848225" algn="l"/>
                <a:tab pos="4945063" algn="l"/>
                <a:tab pos="5394325" algn="l"/>
                <a:tab pos="5940425" algn="r"/>
              </a:tabLst>
            </a:pPr>
            <a:r>
              <a:rPr lang="uk-UA" sz="2400" b="1" dirty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7            4  у легенях вуглекислий газ виводиться з </a:t>
            </a:r>
          </a:p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848225" algn="l"/>
                <a:tab pos="4945063" algn="l"/>
                <a:tab pos="5394325" algn="l"/>
                <a:tab pos="5940425" algn="r"/>
              </a:tabLst>
            </a:pPr>
            <a:r>
              <a:rPr lang="uk-UA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організму.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3131840" y="2060848"/>
            <a:ext cx="504056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4355976" y="2060848"/>
            <a:ext cx="504056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5436096" y="2060848"/>
            <a:ext cx="504056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6660232" y="2060848"/>
            <a:ext cx="504056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7740352" y="2060848"/>
            <a:ext cx="504056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871646" y="2453418"/>
            <a:ext cx="504056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1907704" y="2453418"/>
            <a:ext cx="504056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251520" y="3380124"/>
            <a:ext cx="889248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14300" algn="l"/>
                <a:tab pos="742950" algn="l"/>
                <a:tab pos="1504950" algn="l"/>
                <a:tab pos="2152650" algn="l"/>
                <a:tab pos="2970213" algn="ctr"/>
                <a:tab pos="4848225" algn="l"/>
                <a:tab pos="4945063" algn="l"/>
                <a:tab pos="5394325" algn="l"/>
              </a:tabLst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За законами дифузії, кисень через стінки капілярів переходить у тканинну рідину.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14300" algn="l"/>
                <a:tab pos="742950" algn="l"/>
                <a:tab pos="1504950" algn="l"/>
                <a:tab pos="2152650" algn="l"/>
                <a:tab pos="2970213" algn="ctr"/>
                <a:tab pos="4848225" algn="l"/>
                <a:tab pos="4945063" algn="l"/>
                <a:tab pos="5394325" algn="l"/>
              </a:tabLst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Кисень проникає в клітини.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14300" algn="l"/>
                <a:tab pos="742950" algn="l"/>
                <a:tab pos="1504950" algn="l"/>
                <a:tab pos="2152650" algn="l"/>
                <a:tab pos="2970213" algn="ctr"/>
                <a:tab pos="4848225" algn="l"/>
                <a:tab pos="4945063" algn="l"/>
                <a:tab pos="5394325" algn="l"/>
              </a:tabLst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Завдяки дифузії з клітин через тканинну рідину вуглекислий газ надходить у капіляри.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14300" algn="l"/>
                <a:tab pos="742950" algn="l"/>
                <a:tab pos="1504950" algn="l"/>
                <a:tab pos="2152650" algn="l"/>
                <a:tab pos="2970213" algn="ctr"/>
                <a:tab pos="4848225" algn="l"/>
                <a:tab pos="4945063" algn="l"/>
                <a:tab pos="5394325" algn="l"/>
              </a:tabLst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Венозна кров надходить до легень.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14300" algn="l"/>
                <a:tab pos="742950" algn="l"/>
                <a:tab pos="1504950" algn="l"/>
                <a:tab pos="2152650" algn="l"/>
                <a:tab pos="2970213" algn="ctr"/>
                <a:tab pos="4848225" algn="l"/>
                <a:tab pos="4945063" algn="l"/>
                <a:tab pos="5394325" algn="l"/>
              </a:tabLst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Кисень вступає в реакції окиснення органічних речовин.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14300" algn="l"/>
                <a:tab pos="742950" algn="l"/>
                <a:tab pos="1504950" algn="l"/>
                <a:tab pos="2152650" algn="l"/>
                <a:tab pos="2970213" algn="ctr"/>
                <a:tab pos="4848225" algn="l"/>
                <a:tab pos="4945063" algn="l"/>
                <a:tab pos="5394325" algn="l"/>
              </a:tabLst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 У клітинах збільшується вміст вуглекислого газу.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14300" algn="l"/>
                <a:tab pos="742950" algn="l"/>
                <a:tab pos="1504950" algn="l"/>
                <a:tab pos="2152650" algn="l"/>
                <a:tab pos="2970213" algn="ctr"/>
                <a:tab pos="4848225" algn="l"/>
                <a:tab pos="4945063" algn="l"/>
                <a:tab pos="5394325" algn="l"/>
              </a:tabLst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7. Венозна кров по венах великого кола кровообігу надходить до правого передсердя.</a:t>
            </a:r>
            <a:endParaRPr kumimoji="0" lang="uk-UA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135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187624" y="1052736"/>
          <a:ext cx="6624736" cy="17531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5549"/>
                <a:gridCol w="1565072"/>
                <a:gridCol w="1643326"/>
                <a:gridCol w="1590789"/>
              </a:tblGrid>
              <a:tr h="655879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/>
                        <a:t>Повітря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 </a:t>
                      </a:r>
                      <a:r>
                        <a:rPr lang="uk-UA" sz="2400" dirty="0" smtClean="0"/>
                        <a:t>О</a:t>
                      </a:r>
                      <a:r>
                        <a:rPr lang="uk-UA" sz="900" dirty="0" smtClean="0"/>
                        <a:t>2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/>
                        <a:t>СО</a:t>
                      </a:r>
                      <a:r>
                        <a:rPr lang="uk-UA" sz="1000" dirty="0" smtClean="0"/>
                        <a:t>2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smtClean="0"/>
                        <a:t>N</a:t>
                      </a:r>
                      <a:r>
                        <a:rPr lang="uk-UA" sz="1000" smtClean="0"/>
                        <a:t>2</a:t>
                      </a:r>
                      <a:endParaRPr lang="ru-RU" sz="1000" dirty="0"/>
                    </a:p>
                  </a:txBody>
                  <a:tcPr/>
                </a:tc>
              </a:tr>
              <a:tr h="333435">
                <a:tc>
                  <a:txBody>
                    <a:bodyPr/>
                    <a:lstStyle/>
                    <a:p>
                      <a:r>
                        <a:rPr lang="uk-UA" dirty="0" smtClean="0"/>
                        <a:t>Вдихуване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20,94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0,03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79,03</a:t>
                      </a:r>
                      <a:endParaRPr lang="ru-RU" dirty="0"/>
                    </a:p>
                  </a:txBody>
                  <a:tcPr/>
                </a:tc>
              </a:tr>
              <a:tr h="333435">
                <a:tc>
                  <a:txBody>
                    <a:bodyPr/>
                    <a:lstStyle/>
                    <a:p>
                      <a:r>
                        <a:rPr lang="uk-UA" dirty="0" smtClean="0"/>
                        <a:t>Видихуване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16,30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4,00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80,60</a:t>
                      </a:r>
                      <a:endParaRPr lang="ru-RU" dirty="0"/>
                    </a:p>
                  </a:txBody>
                  <a:tcPr/>
                </a:tc>
              </a:tr>
              <a:tr h="333435">
                <a:tc>
                  <a:txBody>
                    <a:bodyPr/>
                    <a:lstStyle/>
                    <a:p>
                      <a:r>
                        <a:rPr lang="uk-UA" dirty="0" smtClean="0"/>
                        <a:t>Альвеолярне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14,20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5,20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80,60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59632" y="404664"/>
            <a:ext cx="6629400" cy="864096"/>
          </a:xfrm>
        </p:spPr>
        <p:txBody>
          <a:bodyPr>
            <a:normAutofit/>
          </a:bodyPr>
          <a:lstStyle/>
          <a:p>
            <a:pPr algn="ctr"/>
            <a:r>
              <a:rPr lang="uk-UA" b="1" dirty="0" smtClean="0">
                <a:ln w="12700">
                  <a:solidFill>
                    <a:schemeClr val="bg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rgbClr val="080A6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Склад повітря під час дихання</a:t>
            </a:r>
            <a:endParaRPr lang="ru-RU" b="1" dirty="0">
              <a:ln w="12700">
                <a:solidFill>
                  <a:schemeClr val="bg1">
                    <a:lumMod val="65000"/>
                    <a:lumOff val="35000"/>
                  </a:schemeClr>
                </a:solidFill>
                <a:prstDash val="solid"/>
              </a:ln>
              <a:solidFill>
                <a:srgbClr val="080A6C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611560" y="2924944"/>
            <a:ext cx="7632848" cy="3528392"/>
          </a:xfrm>
        </p:spPr>
        <p:txBody>
          <a:bodyPr>
            <a:normAutofit fontScale="47500" lnSpcReduction="20000"/>
          </a:bodyPr>
          <a:lstStyle/>
          <a:p>
            <a:pPr algn="ctr"/>
            <a:r>
              <a:rPr lang="uk-UA" sz="7000" dirty="0" smtClean="0">
                <a:latin typeface="Times New Roman" pitchFamily="18" charset="0"/>
                <a:cs typeface="Times New Roman" pitchFamily="18" charset="0"/>
              </a:rPr>
              <a:t>Задача </a:t>
            </a:r>
          </a:p>
          <a:p>
            <a:r>
              <a:rPr lang="uk-UA" sz="7000" dirty="0" smtClean="0">
                <a:latin typeface="Times New Roman" pitchFamily="18" charset="0"/>
                <a:cs typeface="Times New Roman" pitchFamily="18" charset="0"/>
              </a:rPr>
              <a:t>	Визначте кількість СО</a:t>
            </a:r>
            <a:r>
              <a:rPr lang="uk-UA" sz="34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uk-UA" sz="7000" dirty="0" smtClean="0">
                <a:latin typeface="Times New Roman" pitchFamily="18" charset="0"/>
                <a:cs typeface="Times New Roman" pitchFamily="18" charset="0"/>
              </a:rPr>
              <a:t>у провітреному класі обсягом 400 м. куб. </a:t>
            </a:r>
          </a:p>
          <a:p>
            <a:r>
              <a:rPr lang="uk-UA" sz="7000" dirty="0" smtClean="0">
                <a:latin typeface="Times New Roman" pitchFamily="18" charset="0"/>
                <a:cs typeface="Times New Roman" pitchFamily="18" charset="0"/>
              </a:rPr>
              <a:t>	Як зміниться кількість СО</a:t>
            </a:r>
            <a:r>
              <a:rPr lang="uk-UA" sz="3400" dirty="0" smtClean="0">
                <a:latin typeface="Times New Roman" pitchFamily="18" charset="0"/>
                <a:cs typeface="Times New Roman" pitchFamily="18" charset="0"/>
              </a:rPr>
              <a:t>2  </a:t>
            </a:r>
            <a:r>
              <a:rPr lang="uk-UA" sz="7000" dirty="0" smtClean="0">
                <a:latin typeface="Times New Roman" pitchFamily="18" charset="0"/>
                <a:cs typeface="Times New Roman" pitchFamily="18" charset="0"/>
              </a:rPr>
              <a:t>наприкінці уроку, якщо в кімнаті 40 осіб  і кожна в середньому за хвилину видихає 250 мл СО</a:t>
            </a:r>
            <a:r>
              <a:rPr lang="uk-UA" sz="34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3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135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484784"/>
            <a:ext cx="7632848" cy="3816424"/>
          </a:xfrm>
        </p:spPr>
        <p:txBody>
          <a:bodyPr>
            <a:normAutofit fontScale="90000"/>
          </a:bodyPr>
          <a:lstStyle/>
          <a:p>
            <a:pPr algn="l">
              <a:lnSpc>
                <a:spcPct val="150000"/>
              </a:lnSpc>
            </a:pPr>
            <a:r>
              <a:rPr lang="uk-UA" sz="3600" dirty="0" smtClean="0">
                <a:solidFill>
                  <a:srgbClr val="5F57C9"/>
                </a:solidFill>
                <a:latin typeface="Times New Roman" pitchFamily="18" charset="0"/>
                <a:cs typeface="Times New Roman" pitchFamily="18" charset="0"/>
              </a:rPr>
              <a:t> - вдихуване повітря;</a:t>
            </a:r>
            <a:br>
              <a:rPr lang="uk-UA" sz="3600" dirty="0" smtClean="0">
                <a:solidFill>
                  <a:srgbClr val="5F57C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dirty="0" smtClean="0">
                <a:solidFill>
                  <a:srgbClr val="5F57C9"/>
                </a:solidFill>
                <a:latin typeface="Times New Roman" pitchFamily="18" charset="0"/>
                <a:cs typeface="Times New Roman" pitchFamily="18" charset="0"/>
              </a:rPr>
              <a:t> - альвеолярне повітря;</a:t>
            </a:r>
            <a:br>
              <a:rPr lang="uk-UA" sz="3600" dirty="0" smtClean="0">
                <a:solidFill>
                  <a:srgbClr val="5F57C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dirty="0" smtClean="0">
                <a:solidFill>
                  <a:srgbClr val="5F57C9"/>
                </a:solidFill>
                <a:latin typeface="Times New Roman" pitchFamily="18" charset="0"/>
                <a:cs typeface="Times New Roman" pitchFamily="18" charset="0"/>
              </a:rPr>
              <a:t> - видихуване повітря;</a:t>
            </a:r>
            <a:br>
              <a:rPr lang="uk-UA" sz="3600" dirty="0" smtClean="0">
                <a:solidFill>
                  <a:srgbClr val="5F57C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dirty="0" smtClean="0">
                <a:solidFill>
                  <a:srgbClr val="5F57C9"/>
                </a:solidFill>
                <a:latin typeface="Times New Roman" pitchFamily="18" charset="0"/>
                <a:cs typeface="Times New Roman" pitchFamily="18" charset="0"/>
              </a:rPr>
              <a:t> - дихальний об'єм повітря;</a:t>
            </a:r>
            <a:br>
              <a:rPr lang="uk-UA" sz="3600" dirty="0" smtClean="0">
                <a:solidFill>
                  <a:srgbClr val="5F57C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dirty="0" smtClean="0">
                <a:solidFill>
                  <a:srgbClr val="5F57C9"/>
                </a:solidFill>
                <a:latin typeface="Times New Roman" pitchFamily="18" charset="0"/>
                <a:cs typeface="Times New Roman" pitchFamily="18" charset="0"/>
              </a:rPr>
              <a:t> - життєва ємність легень.</a:t>
            </a:r>
            <a:r>
              <a:rPr lang="uk-UA" sz="3600" b="0" dirty="0" smtClean="0">
                <a:solidFill>
                  <a:srgbClr val="5F57C9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b="0" dirty="0" smtClean="0">
                <a:solidFill>
                  <a:srgbClr val="5F57C9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0" dirty="0">
              <a:solidFill>
                <a:srgbClr val="5F57C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188640"/>
            <a:ext cx="6480048" cy="1092548"/>
          </a:xfrm>
        </p:spPr>
        <p:txBody>
          <a:bodyPr>
            <a:normAutofit fontScale="92500" lnSpcReduction="10000"/>
          </a:bodyPr>
          <a:lstStyle/>
          <a:p>
            <a:r>
              <a:rPr lang="uk-UA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80A6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Біологічне лото</a:t>
            </a:r>
            <a:endParaRPr lang="ru-RU" sz="8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80A6C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135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Фото_на_выд._урок\SAM_2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980728"/>
            <a:ext cx="7344816" cy="54808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135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Фото_на_выд._урок\SAM_20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980728"/>
            <a:ext cx="7416824" cy="54726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135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179512" y="476672"/>
            <a:ext cx="6480720" cy="6120680"/>
          </a:xfrm>
          <a:prstGeom prst="horizontalScroll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002060"/>
                </a:solidFill>
                <a:latin typeface="Monotype Corsiva" pitchFamily="66" charset="0"/>
              </a:rPr>
              <a:t>« </a:t>
            </a:r>
            <a:r>
              <a:rPr lang="ru-RU" sz="7200" b="1" dirty="0" err="1" smtClean="0">
                <a:solidFill>
                  <a:srgbClr val="002060"/>
                </a:solidFill>
                <a:latin typeface="Monotype Corsiva" pitchFamily="66" charset="0"/>
              </a:rPr>
              <a:t>Поки</a:t>
            </a:r>
            <a:r>
              <a:rPr lang="ru-RU" sz="7200" b="1" dirty="0" smtClean="0">
                <a:solidFill>
                  <a:srgbClr val="002060"/>
                </a:solidFill>
                <a:latin typeface="Monotype Corsiva" pitchFamily="66" charset="0"/>
              </a:rPr>
              <a:t>  </a:t>
            </a:r>
            <a:r>
              <a:rPr lang="ru-RU" sz="7200" b="1" dirty="0" err="1" smtClean="0">
                <a:solidFill>
                  <a:srgbClr val="002060"/>
                </a:solidFill>
                <a:latin typeface="Monotype Corsiva" pitchFamily="66" charset="0"/>
              </a:rPr>
              <a:t>дихаю</a:t>
            </a:r>
            <a:r>
              <a:rPr lang="ru-RU" sz="7200" b="1" dirty="0" smtClean="0">
                <a:solidFill>
                  <a:srgbClr val="002060"/>
                </a:solidFill>
                <a:latin typeface="Monotype Corsiva" pitchFamily="66" charset="0"/>
              </a:rPr>
              <a:t>, </a:t>
            </a:r>
            <a:r>
              <a:rPr lang="ru-RU" sz="7200" b="1" dirty="0" err="1" smtClean="0">
                <a:solidFill>
                  <a:srgbClr val="002060"/>
                </a:solidFill>
                <a:latin typeface="Monotype Corsiva" pitchFamily="66" charset="0"/>
              </a:rPr>
              <a:t>спод</a:t>
            </a:r>
            <a:r>
              <a:rPr lang="uk-UA" sz="7200" b="1" dirty="0" smtClean="0">
                <a:solidFill>
                  <a:srgbClr val="002060"/>
                </a:solidFill>
                <a:latin typeface="Monotype Corsiva" pitchFamily="66" charset="0"/>
              </a:rPr>
              <a:t>і</a:t>
            </a:r>
            <a:r>
              <a:rPr lang="ru-RU" sz="7200" b="1" dirty="0" err="1" smtClean="0">
                <a:solidFill>
                  <a:srgbClr val="002060"/>
                </a:solidFill>
                <a:latin typeface="Monotype Corsiva" pitchFamily="66" charset="0"/>
              </a:rPr>
              <a:t>ваюсь</a:t>
            </a:r>
            <a:r>
              <a:rPr lang="ru-RU" sz="7200" b="1" dirty="0" smtClean="0">
                <a:solidFill>
                  <a:srgbClr val="002060"/>
                </a:solidFill>
                <a:latin typeface="Monotype Corsiva" pitchFamily="66" charset="0"/>
              </a:rPr>
              <a:t> »</a:t>
            </a:r>
          </a:p>
          <a:p>
            <a:pPr algn="r"/>
            <a:r>
              <a:rPr lang="uk-UA" sz="4000" b="1" dirty="0" smtClean="0">
                <a:solidFill>
                  <a:srgbClr val="002060"/>
                </a:solidFill>
                <a:latin typeface="Monotype Corsiva" pitchFamily="66" charset="0"/>
              </a:rPr>
              <a:t>Овідій</a:t>
            </a:r>
            <a:endParaRPr lang="ru-RU" sz="40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5" name="Рисунок 4" descr="Owlprof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88640"/>
            <a:ext cx="2555776" cy="27089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135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2563" y="188640"/>
            <a:ext cx="6237287" cy="166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99592" y="1852340"/>
            <a:ext cx="7696558" cy="410445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40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Забезпечення орган</a:t>
            </a:r>
            <a:r>
              <a:rPr lang="uk-UA" sz="40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40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зму киснем і його використання в реакціях енергетичного обміну.</a:t>
            </a:r>
            <a:br>
              <a:rPr lang="ru-RU" sz="40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2. </a:t>
            </a:r>
            <a:r>
              <a:rPr lang="ru-RU" sz="4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40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иведення з організму води, токсинів і вуглекислого газу.</a:t>
            </a:r>
            <a:br>
              <a:rPr lang="ru-RU" sz="40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3. </a:t>
            </a:r>
            <a:r>
              <a:rPr lang="ru-RU" sz="4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40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киснення вуглеводів із виділенням енергії, необхідної для процесів життєдіяльності.</a:t>
            </a:r>
            <a:endParaRPr lang="ru-RU" sz="4000" b="1" dirty="0">
              <a:solidFill>
                <a:schemeClr val="bg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135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79912" y="332657"/>
            <a:ext cx="536408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80A6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Правила уроку:</a:t>
            </a:r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80A6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 </a:t>
            </a:r>
            <a:endParaRPr lang="ru-RU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80A6C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3"/>
          <p:cNvSpPr txBox="1">
            <a:spLocks/>
          </p:cNvSpPr>
          <p:nvPr/>
        </p:nvSpPr>
        <p:spPr>
          <a:xfrm>
            <a:off x="539552" y="2780928"/>
            <a:ext cx="7920880" cy="3744416"/>
          </a:xfrm>
          <a:prstGeom prst="rect">
            <a:avLst/>
          </a:prstGeom>
        </p:spPr>
        <p:txBody>
          <a:bodyPr/>
          <a:lstStyle/>
          <a:p>
            <a:pPr marL="420624" marR="0" lvl="0" indent="-384048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r>
              <a:rPr kumimoji="0" lang="uk-UA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звертатися на ім'я;</a:t>
            </a:r>
          </a:p>
          <a:p>
            <a:pPr marL="420624" marR="0" lvl="0" indent="-384048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r>
              <a:rPr kumimoji="0" lang="uk-UA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один говорить, всі слухають;</a:t>
            </a:r>
          </a:p>
          <a:p>
            <a:pPr marL="420624" marR="0" lvl="0" indent="-384048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r>
              <a:rPr kumimoji="0" lang="uk-UA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активна участь у роботі;</a:t>
            </a:r>
          </a:p>
          <a:p>
            <a:pPr marL="420624" marR="0" lvl="0" indent="-384048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r>
              <a:rPr kumimoji="0" lang="uk-UA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доброзичливе ставлення один до одного;</a:t>
            </a:r>
          </a:p>
          <a:p>
            <a:pPr marL="420624" marR="0" lvl="0" indent="-384048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r>
              <a:rPr kumimoji="0" lang="uk-UA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кожна думка має право на існування;</a:t>
            </a:r>
          </a:p>
          <a:p>
            <a:pPr marL="420624" marR="0" lvl="0" indent="-384048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r>
              <a:rPr kumimoji="0" lang="uk-UA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не повторювати те, що сказав інший;</a:t>
            </a:r>
          </a:p>
          <a:p>
            <a:pPr marL="420624" marR="0" lvl="0" indent="-384048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r>
              <a:rPr kumimoji="0" lang="uk-UA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тут і тепер.</a:t>
            </a:r>
            <a:endParaRPr kumimoji="0" lang="ru-RU" sz="3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3313" name="Picture 1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7"/>
            <a:ext cx="3558480" cy="2376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135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7470648" cy="854968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Monotype Corsiva" pitchFamily="66" charset="0"/>
              </a:rPr>
              <a:t>Еволюція дихальної системи</a:t>
            </a:r>
            <a:endParaRPr lang="ru-RU" b="1" dirty="0">
              <a:solidFill>
                <a:schemeClr val="bg1">
                  <a:lumMod val="75000"/>
                  <a:lumOff val="2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026" name="Picture 2" descr="G:\Біологія\unnam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124744"/>
            <a:ext cx="3007593" cy="1224136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2492896"/>
            <a:ext cx="3024336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 descr="G:\Біологія\uj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4077072"/>
            <a:ext cx="3024336" cy="1362695"/>
          </a:xfrm>
          <a:prstGeom prst="rect">
            <a:avLst/>
          </a:prstGeom>
          <a:noFill/>
        </p:spPr>
      </p:pic>
      <p:pic>
        <p:nvPicPr>
          <p:cNvPr id="1030" name="Picture 6" descr="G:\Біологія\vfdgf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5589240"/>
            <a:ext cx="3024335" cy="1268760"/>
          </a:xfrm>
          <a:prstGeom prst="rect">
            <a:avLst/>
          </a:prstGeom>
          <a:noFill/>
        </p:spPr>
      </p:pic>
      <p:pic>
        <p:nvPicPr>
          <p:cNvPr id="1031" name="Picture 7" descr="G:\Біологія\jrn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1124744"/>
            <a:ext cx="3524250" cy="1223392"/>
          </a:xfrm>
          <a:prstGeom prst="rect">
            <a:avLst/>
          </a:prstGeom>
          <a:noFill/>
        </p:spPr>
      </p:pic>
      <p:pic>
        <p:nvPicPr>
          <p:cNvPr id="1032" name="Picture 8" descr="G:\Біологія\ol;p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4077072"/>
            <a:ext cx="3528392" cy="1368152"/>
          </a:xfrm>
          <a:prstGeom prst="rect">
            <a:avLst/>
          </a:prstGeom>
          <a:noFill/>
        </p:spPr>
      </p:pic>
      <p:pic>
        <p:nvPicPr>
          <p:cNvPr id="1033" name="Picture 9" descr="G:\Біологія\ящуркпа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0" y="2492896"/>
            <a:ext cx="3528392" cy="14597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135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836712"/>
            <a:ext cx="849694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	Дихання – це сукупність процесів, які забезпечують поглинання організмом кисню, використання його в окисних процесах для утворення енергії та виділення вуглекислого газу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135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332656"/>
            <a:ext cx="748883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	</a:t>
            </a:r>
            <a:r>
              <a:rPr lang="uk-UA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Етапи дихання: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484784"/>
            <a:ext cx="7776864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-</a:t>
            </a:r>
            <a:r>
              <a:rPr lang="uk-UA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 зовнішнє дихання </a:t>
            </a:r>
            <a:r>
              <a:rPr lang="uk-UA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– обмін газів між легенями і зовнішнім середовищем;</a:t>
            </a:r>
            <a:br>
              <a:rPr lang="uk-UA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</a:br>
            <a:r>
              <a:rPr lang="uk-UA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- </a:t>
            </a:r>
            <a:r>
              <a:rPr lang="uk-UA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транспорт газів кров'ю </a:t>
            </a:r>
            <a:r>
              <a:rPr lang="uk-UA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;</a:t>
            </a:r>
            <a:br>
              <a:rPr lang="uk-UA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</a:br>
            <a:r>
              <a:rPr lang="uk-UA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- </a:t>
            </a:r>
            <a:r>
              <a:rPr lang="uk-UA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внутрішнє дихання </a:t>
            </a:r>
            <a:r>
              <a:rPr lang="uk-UA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– сукупність окисних реакцій, які відбуваються в кожній клітині та в результаті утворення енергії.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135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User\Рабочий стол\Фото мог\Рис 29-02 дыхательная систем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692696"/>
            <a:ext cx="5642992" cy="5715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135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Рабочий стол\Фото на през\1266182922_5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188640"/>
            <a:ext cx="3960440" cy="6336704"/>
          </a:xfrm>
          <a:prstGeom prst="rect">
            <a:avLst/>
          </a:prstGeom>
          <a:noFill/>
        </p:spPr>
      </p:pic>
      <p:pic>
        <p:nvPicPr>
          <p:cNvPr id="2" name="Picture 2" descr="C:\Documents and Settings\User\Рабочий стол\Фото мог\Рис 30-01 гортань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8640"/>
            <a:ext cx="4248472" cy="64087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135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F:\Фото_на_выд._урок\SAM_2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2420888"/>
            <a:ext cx="3744416" cy="4176464"/>
          </a:xfrm>
          <a:prstGeom prst="rect">
            <a:avLst/>
          </a:prstGeom>
          <a:noFill/>
        </p:spPr>
      </p:pic>
      <p:pic>
        <p:nvPicPr>
          <p:cNvPr id="3076" name="Picture 4" descr="C:\Documents and Settings\User\Рабочий стол\Фото мог\SAM_20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88640"/>
            <a:ext cx="3744416" cy="4176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379</TotalTime>
  <Words>280</Words>
  <Application>Microsoft Office PowerPoint</Application>
  <PresentationFormat>Экран (4:3)</PresentationFormat>
  <Paragraphs>68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Техническая</vt:lpstr>
      <vt:lpstr>Презентация PowerPoint</vt:lpstr>
      <vt:lpstr>Презентация PowerPoint</vt:lpstr>
      <vt:lpstr>Презентация PowerPoint</vt:lpstr>
      <vt:lpstr>Еволюція дихальної системи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Хрящові півкільця, хрящові кільця, бронхіоли, альвеолярні пухирці, задня стінка з непосмугованих м'язів, слизова оболонка, капіляри, транспортна функція, захисна функція </vt:lpstr>
      <vt:lpstr>Презентация PowerPoint</vt:lpstr>
      <vt:lpstr>Презентация PowerPoint</vt:lpstr>
      <vt:lpstr>Презентация PowerPoint</vt:lpstr>
      <vt:lpstr>Під час вдиху атмосферне повітря надходить  до легень      1            2           5          6         7          3          4  вуглекислий газ проникає в альвеоли й під час видиху виводиться назовні.   1. В альвеолах змішується із залишковим об’ємом повітря. 2. По артеріях малого кола кровообігу в легені надходить венозна кров. 3. По легеневих венах кров надходить до лівого передсердя. 4. Артеріальна кров надходить до великого кола кровообігу. 5. У результаті дифузії кисень проходить через стінки альвеол і капілярів у кров. 6. Кисень сполучається з гемоглобіном еритроцитів, утворюючи оксигемоглобін. 7. Кров стає артеріальною. </vt:lpstr>
      <vt:lpstr>Презентация PowerPoint</vt:lpstr>
      <vt:lpstr>Склад повітря під час дихання</vt:lpstr>
      <vt:lpstr> - вдихуване повітря;  - альвеолярне повітря;  - видихуване повітря;  - дихальний об'єм повітря;  - життєва ємність легень. </vt:lpstr>
      <vt:lpstr>Презентация PowerPoint</vt:lpstr>
      <vt:lpstr>Презентация PowerPoint</vt:lpstr>
      <vt:lpstr> 1. Забезпечення організму киснем і його використання в реакціях енергетичного обміну.  2. Виведення з організму води, токсинів і вуглекислого газу.  3. Окиснення вуглеводів із виділенням енергії, необхідної для процесів життєдіяльності.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asus</cp:lastModifiedBy>
  <cp:revision>38</cp:revision>
  <dcterms:modified xsi:type="dcterms:W3CDTF">2013-11-29T08:57:09Z</dcterms:modified>
</cp:coreProperties>
</file>